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491" r:id="rId4"/>
    <p:sldId id="488" r:id="rId5"/>
    <p:sldId id="261" r:id="rId6"/>
    <p:sldId id="487" r:id="rId7"/>
    <p:sldId id="482" r:id="rId8"/>
    <p:sldId id="492" r:id="rId9"/>
    <p:sldId id="489" r:id="rId10"/>
    <p:sldId id="4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CABE703-D5D8-E64B-8FFC-E991BCC4C2CE}">
          <p14:sldIdLst>
            <p14:sldId id="256"/>
            <p14:sldId id="257"/>
            <p14:sldId id="491"/>
            <p14:sldId id="488"/>
          </p14:sldIdLst>
        </p14:section>
        <p14:section name="Reference Class Problem" id="{75B04C8C-D8C4-FE46-9A86-2704A8B8CFFC}">
          <p14:sldIdLst>
            <p14:sldId id="261"/>
            <p14:sldId id="487"/>
            <p14:sldId id="482"/>
            <p14:sldId id="492"/>
            <p14:sldId id="489"/>
            <p14:sldId id="49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A203FE-5691-DE4D-9F90-378BE418F3DC}" type="datetimeFigureOut">
              <a:rPr lang="en-US" smtClean="0"/>
              <a:t>3/4/22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8CFD69-028C-AA45-A4D2-F1EDAE372202}" type="slidenum">
              <a:rPr lang="en-US" smtClean="0"/>
              <a:t>‹#›</a:t>
            </a:fld>
            <a:endParaRPr lang="en-US"/>
          </a:p>
        </p:txBody>
      </p:sp>
    </p:spTree>
    <p:extLst>
      <p:ext uri="{BB962C8B-B14F-4D97-AF65-F5344CB8AC3E}">
        <p14:creationId xmlns:p14="http://schemas.microsoft.com/office/powerpoint/2010/main" val="1630980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www-ncbi-nlm-nih-gov.ezproxy.lib.utah.edu/pmc/articles/PMC5227201/#r6" TargetMode="External"/><Relationship Id="rId13" Type="http://schemas.openxmlformats.org/officeDocument/2006/relationships/hyperlink" Target="https://www-ncbi-nlm-nih-gov.ezproxy.lib.utah.edu/pubmed/8948561" TargetMode="External"/><Relationship Id="rId18" Type="http://schemas.openxmlformats.org/officeDocument/2006/relationships/hyperlink" Target="https://scholar.google.com/scholar_lookup?journal=Lancet&amp;title=Efficacy+and+safety+of+a+paired+sedation+and+ventilator+weaning+protocol+for+mechanically+ventilated+patients+in+intensive+care+(Awakening+and+Breathing+Controlled+trial):+a+randomised+controlled+trial.&amp;author=TD+Girard&amp;author=JP+Kress&amp;author=BD+Fuchs&amp;volume=371&amp;publication_year=2008&amp;pages=126-34&amp;pmid=18191684&amp;doi=10.1016/S0140-6736(08)60105-1&amp;" TargetMode="External"/><Relationship Id="rId26" Type="http://schemas.openxmlformats.org/officeDocument/2006/relationships/hyperlink" Target="https://dx-doi-org.ezproxy.lib.utah.edu/10.1164%2Frccm.201212-2169OC" TargetMode="External"/><Relationship Id="rId3" Type="http://schemas.openxmlformats.org/officeDocument/2006/relationships/hyperlink" Target="https://www-ncbi-nlm-nih-gov.ezproxy.lib.utah.edu/pmc/articles/PMC5227201/#r1" TargetMode="External"/><Relationship Id="rId21" Type="http://schemas.openxmlformats.org/officeDocument/2006/relationships/hyperlink" Target="https://scholar.google.com/scholar_lookup?journal=Lancet&amp;title=Early+physical+and+occupational+therapy+in+mechanically+ventilated,+critically+ill+patients:+a+randomised+controlled+trial.&amp;author=WD+Schweickert&amp;author=MC+Pohlman&amp;author=AS+Pohlman&amp;volume=373&amp;publication_year=2009&amp;pages=1874-82&amp;pmid=19446324&amp;doi=10.1016/S0140-6736(09)60658-9&amp;" TargetMode="External"/><Relationship Id="rId7" Type="http://schemas.openxmlformats.org/officeDocument/2006/relationships/hyperlink" Target="https://www-ncbi-nlm-nih-gov.ezproxy.lib.utah.edu/pmc/articles/PMC5227201/#r5" TargetMode="External"/><Relationship Id="rId12" Type="http://schemas.openxmlformats.org/officeDocument/2006/relationships/hyperlink" Target="https://scholar.google.com/scholar_lookup?journal=N+Engl+J+Med&amp;title=Daily+interruption+of+sedative+infusions+in+critically+ill+patients+undergoing+mechanical+ventilation.&amp;author=JP+Kress&amp;author=AS+Pohlman&amp;author=MF+O%27Connor&amp;volume=342&amp;publication_year=2000&amp;pages=1471-7&amp;pmid=10816184&amp;doi=10.1056/NEJM200005183422002&amp;" TargetMode="External"/><Relationship Id="rId17" Type="http://schemas.openxmlformats.org/officeDocument/2006/relationships/hyperlink" Target="https://dx-doi-org.ezproxy.lib.utah.edu/10.1016%2FS0140-6736(08)60105-1" TargetMode="External"/><Relationship Id="rId25" Type="http://schemas.openxmlformats.org/officeDocument/2006/relationships/hyperlink" Target="https://www-ncbi-nlm-nih-gov.ezproxy.lib.utah.edu/pubmed/23631814" TargetMode="External"/><Relationship Id="rId2" Type="http://schemas.openxmlformats.org/officeDocument/2006/relationships/slide" Target="../slides/slide5.xml"/><Relationship Id="rId16" Type="http://schemas.openxmlformats.org/officeDocument/2006/relationships/hyperlink" Target="https://www-ncbi-nlm-nih-gov.ezproxy.lib.utah.edu/pubmed/18191684" TargetMode="External"/><Relationship Id="rId20" Type="http://schemas.openxmlformats.org/officeDocument/2006/relationships/hyperlink" Target="https://dx-doi-org.ezproxy.lib.utah.edu/10.1016%2FS0140-6736(09)60658-9" TargetMode="External"/><Relationship Id="rId29" Type="http://schemas.openxmlformats.org/officeDocument/2006/relationships/hyperlink" Target="https://dx-doi-org.ezproxy.lib.utah.edu/10.1097%2FCCM.0b013e31818b308b" TargetMode="External"/><Relationship Id="rId1" Type="http://schemas.openxmlformats.org/officeDocument/2006/relationships/notesMaster" Target="../notesMasters/notesMaster1.xml"/><Relationship Id="rId6" Type="http://schemas.openxmlformats.org/officeDocument/2006/relationships/hyperlink" Target="https://www-ncbi-nlm-nih-gov.ezproxy.lib.utah.edu/pmc/articles/PMC5227201/#r4" TargetMode="External"/><Relationship Id="rId11" Type="http://schemas.openxmlformats.org/officeDocument/2006/relationships/hyperlink" Target="https://dx-doi-org.ezproxy.lib.utah.edu/10.1056%2FNEJM200005183422002" TargetMode="External"/><Relationship Id="rId24" Type="http://schemas.openxmlformats.org/officeDocument/2006/relationships/hyperlink" Target="https://scholar.google.com/scholar_lookup?journal=Am+J+Respir+Crit+Care+Med&amp;title=Rapidly+progressive+diaphragmatic+weakness+and+injury+during+mechanical+ventilation+in+humans.&amp;author=S+Jaber&amp;author=BJ+Petrof&amp;author=B+Jung&amp;volume=183&amp;publication_year=2011&amp;pages=364-71&amp;pmid=20813887&amp;doi=10.1164/rccm.201004-0670OC&amp;" TargetMode="External"/><Relationship Id="rId5" Type="http://schemas.openxmlformats.org/officeDocument/2006/relationships/hyperlink" Target="https://www-ncbi-nlm-nih-gov.ezproxy.lib.utah.edu/pmc/articles/PMC5227201/#r3" TargetMode="External"/><Relationship Id="rId15" Type="http://schemas.openxmlformats.org/officeDocument/2006/relationships/hyperlink" Target="https://scholar.google.com/scholar_lookup?journal=N+Engl+J+Med&amp;title=Effect+on+the+duration+of+mechanical+ventilation+of+identifying+patients+capable+of+breathing+spontaneously.&amp;author=EW+Ely&amp;author=AM+Baker&amp;author=DP+Dunagan&amp;volume=335&amp;publication_year=1996&amp;pages=1864-9&amp;pmid=8948561&amp;doi=10.1056/NEJM199612193352502&amp;" TargetMode="External"/><Relationship Id="rId23" Type="http://schemas.openxmlformats.org/officeDocument/2006/relationships/hyperlink" Target="https://dx-doi-org.ezproxy.lib.utah.edu/10.1164%2Frccm.201004-0670OC" TargetMode="External"/><Relationship Id="rId28" Type="http://schemas.openxmlformats.org/officeDocument/2006/relationships/hyperlink" Target="https://www-ncbi-nlm-nih-gov.ezproxy.lib.utah.edu/pubmed/18824913" TargetMode="External"/><Relationship Id="rId10" Type="http://schemas.openxmlformats.org/officeDocument/2006/relationships/hyperlink" Target="https://www-ncbi-nlm-nih-gov.ezproxy.lib.utah.edu/pubmed/10816184" TargetMode="External"/><Relationship Id="rId19" Type="http://schemas.openxmlformats.org/officeDocument/2006/relationships/hyperlink" Target="https://www-ncbi-nlm-nih-gov.ezproxy.lib.utah.edu/pubmed/19446324" TargetMode="External"/><Relationship Id="rId4" Type="http://schemas.openxmlformats.org/officeDocument/2006/relationships/hyperlink" Target="https://www-ncbi-nlm-nih-gov.ezproxy.lib.utah.edu/pmc/articles/PMC5227201/#r2" TargetMode="External"/><Relationship Id="rId9" Type="http://schemas.openxmlformats.org/officeDocument/2006/relationships/hyperlink" Target="https://www-ncbi-nlm-nih-gov.ezproxy.lib.utah.edu/pmc/articles/PMC5227201/#r7" TargetMode="External"/><Relationship Id="rId14" Type="http://schemas.openxmlformats.org/officeDocument/2006/relationships/hyperlink" Target="https://dx-doi-org.ezproxy.lib.utah.edu/10.1056%2FNEJM199612193352502" TargetMode="External"/><Relationship Id="rId22" Type="http://schemas.openxmlformats.org/officeDocument/2006/relationships/hyperlink" Target="https://www-ncbi-nlm-nih-gov.ezproxy.lib.utah.edu/pubmed/20813887" TargetMode="External"/><Relationship Id="rId27" Type="http://schemas.openxmlformats.org/officeDocument/2006/relationships/hyperlink" Target="https://scholar.google.com/scholar_lookup?journal=Am+J+Respir+Crit+Care+Med&amp;title=Evolution+of+mortality+over+time+in+patients+receiving+mechanical+ventilation.&amp;author=A+Esteban&amp;author=F+Frutos-Vivar&amp;author=A+Muriel&amp;volume=188&amp;publication_year=2013&amp;pages=220-30&amp;pmid=23631814&amp;doi=10.1164/rccm.201212-2169OC&amp;" TargetMode="External"/><Relationship Id="rId30" Type="http://schemas.openxmlformats.org/officeDocument/2006/relationships/hyperlink" Target="https://scholar.google.com/scholar_lookup?journal=Crit+Care+Med&amp;title=Excessive+tidal+volume+from+breath+stacking+during+lung-protective+ventilation+for+acute+lung+injury.&amp;author=MC+Pohlman&amp;author=KE+McCallister&amp;author=WD+Schweickert&amp;volume=36&amp;publication_year=2008&amp;pages=3019-23&amp;pmid=18824913&amp;doi=10.1097/CCM.0b013e31818b308b&amp;"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Today, modern intensive care medicine concepts aim at early reduction of the level of sedation (</a:t>
            </a:r>
            <a:r>
              <a:rPr lang="en-US" sz="1200" b="0" i="0" kern="1200" dirty="0">
                <a:solidFill>
                  <a:schemeClr val="tx1"/>
                </a:solidFill>
                <a:effectLst/>
                <a:latin typeface="+mn-lt"/>
                <a:ea typeface="+mn-ea"/>
                <a:cs typeface="+mn-cs"/>
                <a:hlinkClick r:id="rId3"/>
              </a:rPr>
              <a:t>1</a:t>
            </a:r>
            <a:r>
              <a:rPr lang="en-US" sz="1200" b="0" i="0" kern="1200" dirty="0">
                <a:solidFill>
                  <a:schemeClr val="tx1"/>
                </a:solidFill>
                <a:effectLst/>
                <a:latin typeface="+mn-lt"/>
                <a:ea typeface="+mn-ea"/>
                <a:cs typeface="+mn-cs"/>
              </a:rPr>
              <a:t>) to promote spontaneous breathing efforts (</a:t>
            </a:r>
            <a:r>
              <a:rPr lang="en-US" sz="1200" b="0" i="0" kern="1200" dirty="0">
                <a:solidFill>
                  <a:schemeClr val="tx1"/>
                </a:solidFill>
                <a:effectLst/>
                <a:latin typeface="+mn-lt"/>
                <a:ea typeface="+mn-ea"/>
                <a:cs typeface="+mn-cs"/>
                <a:hlinkClick r:id="rId4"/>
              </a:rPr>
              <a:t>2</a:t>
            </a:r>
            <a:r>
              <a:rPr lang="en-US" sz="1200" b="0"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hlinkClick r:id="rId5"/>
              </a:rPr>
              <a:t>3</a:t>
            </a:r>
            <a:r>
              <a:rPr lang="en-US" sz="1200" b="0" i="0" kern="1200" dirty="0">
                <a:solidFill>
                  <a:schemeClr val="tx1"/>
                </a:solidFill>
                <a:effectLst/>
                <a:latin typeface="+mn-lt"/>
                <a:ea typeface="+mn-ea"/>
                <a:cs typeface="+mn-cs"/>
              </a:rPr>
              <a:t>) and early mobilization (</a:t>
            </a:r>
            <a:r>
              <a:rPr lang="en-US" sz="1200" b="0" i="0" kern="1200" dirty="0">
                <a:solidFill>
                  <a:schemeClr val="tx1"/>
                </a:solidFill>
                <a:effectLst/>
                <a:latin typeface="+mn-lt"/>
                <a:ea typeface="+mn-ea"/>
                <a:cs typeface="+mn-cs"/>
                <a:hlinkClick r:id="rId6"/>
              </a:rPr>
              <a:t>4</a:t>
            </a:r>
            <a:r>
              <a:rPr lang="en-US" sz="1200" b="0" i="0" kern="1200" dirty="0">
                <a:solidFill>
                  <a:schemeClr val="tx1"/>
                </a:solidFill>
                <a:effectLst/>
                <a:latin typeface="+mn-lt"/>
                <a:ea typeface="+mn-ea"/>
                <a:cs typeface="+mn-cs"/>
              </a:rPr>
              <a:t>), in order to avoid negative effects of deep and prolonged sedation and (respiratory) muscle weakness (</a:t>
            </a:r>
            <a:r>
              <a:rPr lang="en-US" sz="1200" b="0" i="0" kern="1200" dirty="0">
                <a:solidFill>
                  <a:schemeClr val="tx1"/>
                </a:solidFill>
                <a:effectLst/>
                <a:latin typeface="+mn-lt"/>
                <a:ea typeface="+mn-ea"/>
                <a:cs typeface="+mn-cs"/>
                <a:hlinkClick r:id="rId7"/>
              </a:rPr>
              <a:t>5</a:t>
            </a:r>
            <a:r>
              <a:rPr lang="en-US" sz="1200" b="0" i="0" kern="1200" dirty="0">
                <a:solidFill>
                  <a:schemeClr val="tx1"/>
                </a:solidFill>
                <a:effectLst/>
                <a:latin typeface="+mn-lt"/>
                <a:ea typeface="+mn-ea"/>
                <a:cs typeface="+mn-cs"/>
              </a:rPr>
              <a:t>). Epidemiological data suggest an increase in the use of partial ventilator support modes (</a:t>
            </a:r>
            <a:r>
              <a:rPr lang="en-US" sz="1200" b="0" i="0" kern="1200" dirty="0">
                <a:solidFill>
                  <a:schemeClr val="tx1"/>
                </a:solidFill>
                <a:effectLst/>
                <a:latin typeface="+mn-lt"/>
                <a:ea typeface="+mn-ea"/>
                <a:cs typeface="+mn-cs"/>
                <a:hlinkClick r:id="rId8"/>
              </a:rPr>
              <a:t>6</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In volume-preset AC, such breath stacking asynchrony may not only cause discomfort for the patient, but can result in uncontrolled delivery of tidal volumes (V</a:t>
            </a:r>
            <a:r>
              <a:rPr lang="en-US" sz="1200" b="0" i="0" kern="1200" baseline="-250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 that are up to twice as high as intended (</a:t>
            </a:r>
            <a:r>
              <a:rPr lang="en-US" sz="1200" b="0" i="0" kern="1200" dirty="0">
                <a:solidFill>
                  <a:schemeClr val="tx1"/>
                </a:solidFill>
                <a:effectLst/>
                <a:latin typeface="+mn-lt"/>
                <a:ea typeface="+mn-ea"/>
                <a:cs typeface="+mn-cs"/>
                <a:hlinkClick r:id="rId9"/>
              </a:rPr>
              <a:t>7</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 Kress JP, Pohlman AS, O'Connor MF, et al. Daily interruption of sedative infusions in critically ill patients undergoing mechanical ventilation. </a:t>
            </a:r>
            <a:r>
              <a:rPr lang="en-US" sz="1200" b="0" i="1" kern="1200" dirty="0">
                <a:solidFill>
                  <a:schemeClr val="tx1"/>
                </a:solidFill>
                <a:effectLst/>
                <a:latin typeface="+mn-lt"/>
                <a:ea typeface="+mn-ea"/>
                <a:cs typeface="+mn-cs"/>
              </a:rPr>
              <a:t>N </a:t>
            </a:r>
            <a:r>
              <a:rPr lang="en-US" sz="1200" b="0" i="1" kern="1200" dirty="0" err="1">
                <a:solidFill>
                  <a:schemeClr val="tx1"/>
                </a:solidFill>
                <a:effectLst/>
                <a:latin typeface="+mn-lt"/>
                <a:ea typeface="+mn-ea"/>
                <a:cs typeface="+mn-cs"/>
              </a:rPr>
              <a:t>Engl</a:t>
            </a:r>
            <a:r>
              <a:rPr lang="en-US" sz="1200" b="0" i="1" kern="1200" dirty="0">
                <a:solidFill>
                  <a:schemeClr val="tx1"/>
                </a:solidFill>
                <a:effectLst/>
                <a:latin typeface="+mn-lt"/>
                <a:ea typeface="+mn-ea"/>
                <a:cs typeface="+mn-cs"/>
              </a:rPr>
              <a:t> J Med</a:t>
            </a:r>
            <a:r>
              <a:rPr lang="en-US" sz="1200" b="0" i="0" kern="1200" dirty="0">
                <a:solidFill>
                  <a:schemeClr val="tx1"/>
                </a:solidFill>
                <a:effectLst/>
                <a:latin typeface="+mn-lt"/>
                <a:ea typeface="+mn-ea"/>
                <a:cs typeface="+mn-cs"/>
              </a:rPr>
              <a:t> 2000;342:1471-7. 10.1056/NEJM200005183422002 [</a:t>
            </a:r>
            <a:r>
              <a:rPr lang="en-US" sz="1200" b="0" i="0" kern="1200" dirty="0">
                <a:solidFill>
                  <a:schemeClr val="tx1"/>
                </a:solidFill>
                <a:effectLst/>
                <a:latin typeface="+mn-lt"/>
                <a:ea typeface="+mn-ea"/>
                <a:cs typeface="+mn-cs"/>
                <a:hlinkClick r:id="rId10"/>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1"/>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2"/>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2. Ely EW, Baker AM, </a:t>
            </a:r>
            <a:r>
              <a:rPr lang="en-US" sz="1200" b="0" i="0" kern="1200" dirty="0" err="1">
                <a:solidFill>
                  <a:schemeClr val="tx1"/>
                </a:solidFill>
                <a:effectLst/>
                <a:latin typeface="+mn-lt"/>
                <a:ea typeface="+mn-ea"/>
                <a:cs typeface="+mn-cs"/>
              </a:rPr>
              <a:t>Dunagan</a:t>
            </a:r>
            <a:r>
              <a:rPr lang="en-US" sz="1200" b="0" i="0" kern="1200" dirty="0">
                <a:solidFill>
                  <a:schemeClr val="tx1"/>
                </a:solidFill>
                <a:effectLst/>
                <a:latin typeface="+mn-lt"/>
                <a:ea typeface="+mn-ea"/>
                <a:cs typeface="+mn-cs"/>
              </a:rPr>
              <a:t> DP, et al. Effect on the duration of mechanical ventilation of identifying patients capable of breathing spontaneously. </a:t>
            </a:r>
            <a:r>
              <a:rPr lang="en-US" sz="1200" b="0" i="1" kern="1200" dirty="0">
                <a:solidFill>
                  <a:schemeClr val="tx1"/>
                </a:solidFill>
                <a:effectLst/>
                <a:latin typeface="+mn-lt"/>
                <a:ea typeface="+mn-ea"/>
                <a:cs typeface="+mn-cs"/>
              </a:rPr>
              <a:t>N </a:t>
            </a:r>
            <a:r>
              <a:rPr lang="en-US" sz="1200" b="0" i="1" kern="1200" dirty="0" err="1">
                <a:solidFill>
                  <a:schemeClr val="tx1"/>
                </a:solidFill>
                <a:effectLst/>
                <a:latin typeface="+mn-lt"/>
                <a:ea typeface="+mn-ea"/>
                <a:cs typeface="+mn-cs"/>
              </a:rPr>
              <a:t>Engl</a:t>
            </a:r>
            <a:r>
              <a:rPr lang="en-US" sz="1200" b="0" i="1" kern="1200" dirty="0">
                <a:solidFill>
                  <a:schemeClr val="tx1"/>
                </a:solidFill>
                <a:effectLst/>
                <a:latin typeface="+mn-lt"/>
                <a:ea typeface="+mn-ea"/>
                <a:cs typeface="+mn-cs"/>
              </a:rPr>
              <a:t> J Med</a:t>
            </a:r>
            <a:r>
              <a:rPr lang="en-US" sz="1200" b="0" i="0" kern="1200" dirty="0">
                <a:solidFill>
                  <a:schemeClr val="tx1"/>
                </a:solidFill>
                <a:effectLst/>
                <a:latin typeface="+mn-lt"/>
                <a:ea typeface="+mn-ea"/>
                <a:cs typeface="+mn-cs"/>
              </a:rPr>
              <a:t> 1996;335:1864-9. 10.1056/NEJM199612193352502 [</a:t>
            </a:r>
            <a:r>
              <a:rPr lang="en-US" sz="1200" b="0" i="0" kern="1200" dirty="0">
                <a:solidFill>
                  <a:schemeClr val="tx1"/>
                </a:solidFill>
                <a:effectLst/>
                <a:latin typeface="+mn-lt"/>
                <a:ea typeface="+mn-ea"/>
                <a:cs typeface="+mn-cs"/>
                <a:hlinkClick r:id="rId13"/>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4"/>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5"/>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3. Girard TD, Kress JP, Fuchs BD, et al. Efficacy and safety of a paired sedation and ventilator weaning protocol for mechanically ventilated patients in intensive care (Awakening and Breathing Controlled trial): a </a:t>
            </a:r>
            <a:r>
              <a:rPr lang="en-US" sz="1200" b="0" i="0" kern="1200" dirty="0" err="1">
                <a:solidFill>
                  <a:schemeClr val="tx1"/>
                </a:solidFill>
                <a:effectLst/>
                <a:latin typeface="+mn-lt"/>
                <a:ea typeface="+mn-ea"/>
                <a:cs typeface="+mn-cs"/>
              </a:rPr>
              <a:t>randomised</a:t>
            </a:r>
            <a:r>
              <a:rPr lang="en-US" sz="1200" b="0" i="0" kern="1200" dirty="0">
                <a:solidFill>
                  <a:schemeClr val="tx1"/>
                </a:solidFill>
                <a:effectLst/>
                <a:latin typeface="+mn-lt"/>
                <a:ea typeface="+mn-ea"/>
                <a:cs typeface="+mn-cs"/>
              </a:rPr>
              <a:t> controlled trial. </a:t>
            </a:r>
            <a:r>
              <a:rPr lang="en-US" sz="1200" b="0" i="1" kern="1200" dirty="0">
                <a:solidFill>
                  <a:schemeClr val="tx1"/>
                </a:solidFill>
                <a:effectLst/>
                <a:latin typeface="+mn-lt"/>
                <a:ea typeface="+mn-ea"/>
                <a:cs typeface="+mn-cs"/>
              </a:rPr>
              <a:t>Lancet</a:t>
            </a:r>
            <a:r>
              <a:rPr lang="en-US" sz="1200" b="0" i="0" kern="1200" dirty="0">
                <a:solidFill>
                  <a:schemeClr val="tx1"/>
                </a:solidFill>
                <a:effectLst/>
                <a:latin typeface="+mn-lt"/>
                <a:ea typeface="+mn-ea"/>
                <a:cs typeface="+mn-cs"/>
              </a:rPr>
              <a:t> 2008;371:126-34. 10.1016/S0140-6736(08)60105-1 [</a:t>
            </a:r>
            <a:r>
              <a:rPr lang="en-US" sz="1200" b="0" i="0" kern="1200" dirty="0">
                <a:solidFill>
                  <a:schemeClr val="tx1"/>
                </a:solidFill>
                <a:effectLst/>
                <a:latin typeface="+mn-lt"/>
                <a:ea typeface="+mn-ea"/>
                <a:cs typeface="+mn-cs"/>
                <a:hlinkClick r:id="rId16"/>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7"/>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18"/>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4. </a:t>
            </a:r>
            <a:r>
              <a:rPr lang="en-US" sz="1200" b="0" i="0" kern="1200" dirty="0" err="1">
                <a:solidFill>
                  <a:schemeClr val="tx1"/>
                </a:solidFill>
                <a:effectLst/>
                <a:latin typeface="+mn-lt"/>
                <a:ea typeface="+mn-ea"/>
                <a:cs typeface="+mn-cs"/>
              </a:rPr>
              <a:t>Schweickert</a:t>
            </a:r>
            <a:r>
              <a:rPr lang="en-US" sz="1200" b="0" i="0" kern="1200" dirty="0">
                <a:solidFill>
                  <a:schemeClr val="tx1"/>
                </a:solidFill>
                <a:effectLst/>
                <a:latin typeface="+mn-lt"/>
                <a:ea typeface="+mn-ea"/>
                <a:cs typeface="+mn-cs"/>
              </a:rPr>
              <a:t> WD, Pohlman MC, Pohlman AS, et al. Early physical and occupational therapy in mechanically ventilated, critically ill patients: a </a:t>
            </a:r>
            <a:r>
              <a:rPr lang="en-US" sz="1200" b="0" i="0" kern="1200" dirty="0" err="1">
                <a:solidFill>
                  <a:schemeClr val="tx1"/>
                </a:solidFill>
                <a:effectLst/>
                <a:latin typeface="+mn-lt"/>
                <a:ea typeface="+mn-ea"/>
                <a:cs typeface="+mn-cs"/>
              </a:rPr>
              <a:t>randomised</a:t>
            </a:r>
            <a:r>
              <a:rPr lang="en-US" sz="1200" b="0" i="0" kern="1200" dirty="0">
                <a:solidFill>
                  <a:schemeClr val="tx1"/>
                </a:solidFill>
                <a:effectLst/>
                <a:latin typeface="+mn-lt"/>
                <a:ea typeface="+mn-ea"/>
                <a:cs typeface="+mn-cs"/>
              </a:rPr>
              <a:t> controlled trial. </a:t>
            </a:r>
            <a:r>
              <a:rPr lang="en-US" sz="1200" b="0" i="1" kern="1200" dirty="0">
                <a:solidFill>
                  <a:schemeClr val="tx1"/>
                </a:solidFill>
                <a:effectLst/>
                <a:latin typeface="+mn-lt"/>
                <a:ea typeface="+mn-ea"/>
                <a:cs typeface="+mn-cs"/>
              </a:rPr>
              <a:t>Lancet</a:t>
            </a:r>
            <a:r>
              <a:rPr lang="en-US" sz="1200" b="0" i="0" kern="1200" dirty="0">
                <a:solidFill>
                  <a:schemeClr val="tx1"/>
                </a:solidFill>
                <a:effectLst/>
                <a:latin typeface="+mn-lt"/>
                <a:ea typeface="+mn-ea"/>
                <a:cs typeface="+mn-cs"/>
              </a:rPr>
              <a:t> 2009;373:1874-82. 10.1016/S0140-6736(09)60658-9 [</a:t>
            </a:r>
            <a:r>
              <a:rPr lang="en-US" sz="1200" b="0" i="0" kern="1200" dirty="0">
                <a:solidFill>
                  <a:schemeClr val="tx1"/>
                </a:solidFill>
                <a:effectLst/>
                <a:latin typeface="+mn-lt"/>
                <a:ea typeface="+mn-ea"/>
                <a:cs typeface="+mn-cs"/>
                <a:hlinkClick r:id="rId19"/>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0"/>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1"/>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5. Jaber S, </a:t>
            </a:r>
            <a:r>
              <a:rPr lang="en-US" sz="1200" b="0" i="0" kern="1200" dirty="0" err="1">
                <a:solidFill>
                  <a:schemeClr val="tx1"/>
                </a:solidFill>
                <a:effectLst/>
                <a:latin typeface="+mn-lt"/>
                <a:ea typeface="+mn-ea"/>
                <a:cs typeface="+mn-cs"/>
              </a:rPr>
              <a:t>Petrof</a:t>
            </a:r>
            <a:r>
              <a:rPr lang="en-US" sz="1200" b="0" i="0" kern="1200" dirty="0">
                <a:solidFill>
                  <a:schemeClr val="tx1"/>
                </a:solidFill>
                <a:effectLst/>
                <a:latin typeface="+mn-lt"/>
                <a:ea typeface="+mn-ea"/>
                <a:cs typeface="+mn-cs"/>
              </a:rPr>
              <a:t> BJ, Jung B, et al. Rapidly progressive diaphragmatic weakness and injury during mechanical ventilation in humans. </a:t>
            </a:r>
            <a:r>
              <a:rPr lang="en-US" sz="1200" b="0" i="1" kern="1200" dirty="0">
                <a:solidFill>
                  <a:schemeClr val="tx1"/>
                </a:solidFill>
                <a:effectLst/>
                <a:latin typeface="+mn-lt"/>
                <a:ea typeface="+mn-ea"/>
                <a:cs typeface="+mn-cs"/>
              </a:rPr>
              <a:t>Am J Respir Crit Care Med</a:t>
            </a:r>
            <a:r>
              <a:rPr lang="en-US" sz="1200" b="0" i="0" kern="1200" dirty="0">
                <a:solidFill>
                  <a:schemeClr val="tx1"/>
                </a:solidFill>
                <a:effectLst/>
                <a:latin typeface="+mn-lt"/>
                <a:ea typeface="+mn-ea"/>
                <a:cs typeface="+mn-cs"/>
              </a:rPr>
              <a:t> 2011;183:364-71. 10.1164/rccm.201004-0670OC [</a:t>
            </a:r>
            <a:r>
              <a:rPr lang="en-US" sz="1200" b="0" i="0" kern="1200" dirty="0">
                <a:solidFill>
                  <a:schemeClr val="tx1"/>
                </a:solidFill>
                <a:effectLst/>
                <a:latin typeface="+mn-lt"/>
                <a:ea typeface="+mn-ea"/>
                <a:cs typeface="+mn-cs"/>
                <a:hlinkClick r:id="rId22"/>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3"/>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4"/>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6. Esteban A, </a:t>
            </a:r>
            <a:r>
              <a:rPr lang="en-US" sz="1200" b="0" i="0" kern="1200" dirty="0" err="1">
                <a:solidFill>
                  <a:schemeClr val="tx1"/>
                </a:solidFill>
                <a:effectLst/>
                <a:latin typeface="+mn-lt"/>
                <a:ea typeface="+mn-ea"/>
                <a:cs typeface="+mn-cs"/>
              </a:rPr>
              <a:t>Frutos-Vivar</a:t>
            </a:r>
            <a:r>
              <a:rPr lang="en-US" sz="1200" b="0" i="0" kern="1200" dirty="0">
                <a:solidFill>
                  <a:schemeClr val="tx1"/>
                </a:solidFill>
                <a:effectLst/>
                <a:latin typeface="+mn-lt"/>
                <a:ea typeface="+mn-ea"/>
                <a:cs typeface="+mn-cs"/>
              </a:rPr>
              <a:t> F, Muriel A, et al. Evolution of mortality over time in patients receiving mechanical ventilation. </a:t>
            </a:r>
            <a:r>
              <a:rPr lang="en-US" sz="1200" b="0" i="1" kern="1200" dirty="0">
                <a:solidFill>
                  <a:schemeClr val="tx1"/>
                </a:solidFill>
                <a:effectLst/>
                <a:latin typeface="+mn-lt"/>
                <a:ea typeface="+mn-ea"/>
                <a:cs typeface="+mn-cs"/>
              </a:rPr>
              <a:t>Am J Respir Crit Care Med</a:t>
            </a:r>
            <a:r>
              <a:rPr lang="en-US" sz="1200" b="0" i="0" kern="1200" dirty="0">
                <a:solidFill>
                  <a:schemeClr val="tx1"/>
                </a:solidFill>
                <a:effectLst/>
                <a:latin typeface="+mn-lt"/>
                <a:ea typeface="+mn-ea"/>
                <a:cs typeface="+mn-cs"/>
              </a:rPr>
              <a:t> 2013;188:220-30. 10.1164/rccm.201212-2169OC [</a:t>
            </a:r>
            <a:r>
              <a:rPr lang="en-US" sz="1200" b="0" i="0" kern="1200" dirty="0">
                <a:solidFill>
                  <a:schemeClr val="tx1"/>
                </a:solidFill>
                <a:effectLst/>
                <a:latin typeface="+mn-lt"/>
                <a:ea typeface="+mn-ea"/>
                <a:cs typeface="+mn-cs"/>
                <a:hlinkClick r:id="rId25"/>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6"/>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7"/>
              </a:rPr>
              <a:t>Google Scholar</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7. Pohlman MC, McCallister KE, </a:t>
            </a:r>
            <a:r>
              <a:rPr lang="en-US" sz="1200" b="0" i="0" kern="1200" dirty="0" err="1">
                <a:solidFill>
                  <a:schemeClr val="tx1"/>
                </a:solidFill>
                <a:effectLst/>
                <a:latin typeface="+mn-lt"/>
                <a:ea typeface="+mn-ea"/>
                <a:cs typeface="+mn-cs"/>
              </a:rPr>
              <a:t>Schweickert</a:t>
            </a:r>
            <a:r>
              <a:rPr lang="en-US" sz="1200" b="0" i="0" kern="1200" dirty="0">
                <a:solidFill>
                  <a:schemeClr val="tx1"/>
                </a:solidFill>
                <a:effectLst/>
                <a:latin typeface="+mn-lt"/>
                <a:ea typeface="+mn-ea"/>
                <a:cs typeface="+mn-cs"/>
              </a:rPr>
              <a:t> WD, et al. Excessive tidal volume from breath stacking during lung-protective ventilation for acute lung injury. </a:t>
            </a:r>
            <a:r>
              <a:rPr lang="en-US" sz="1200" b="0" i="1" kern="1200" dirty="0">
                <a:solidFill>
                  <a:schemeClr val="tx1"/>
                </a:solidFill>
                <a:effectLst/>
                <a:latin typeface="+mn-lt"/>
                <a:ea typeface="+mn-ea"/>
                <a:cs typeface="+mn-cs"/>
              </a:rPr>
              <a:t>Crit Care Med</a:t>
            </a:r>
            <a:r>
              <a:rPr lang="en-US" sz="1200" b="0" i="0" kern="1200" dirty="0">
                <a:solidFill>
                  <a:schemeClr val="tx1"/>
                </a:solidFill>
                <a:effectLst/>
                <a:latin typeface="+mn-lt"/>
                <a:ea typeface="+mn-ea"/>
                <a:cs typeface="+mn-cs"/>
              </a:rPr>
              <a:t> 2008;36:3019-23. 10.1097/CCM.0b013e31818b308b [</a:t>
            </a:r>
            <a:r>
              <a:rPr lang="en-US" sz="1200" b="0" i="0" kern="1200" dirty="0">
                <a:solidFill>
                  <a:schemeClr val="tx1"/>
                </a:solidFill>
                <a:effectLst/>
                <a:latin typeface="+mn-lt"/>
                <a:ea typeface="+mn-ea"/>
                <a:cs typeface="+mn-cs"/>
                <a:hlinkClick r:id="rId28"/>
              </a:rPr>
              <a:t>PubMed</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29"/>
              </a:rPr>
              <a:t>CrossRef</a:t>
            </a:r>
            <a:r>
              <a:rPr lang="en-US" sz="1200" b="0"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hlinkClick r:id="rId30"/>
              </a:rPr>
              <a:t>Google Scholar</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8ABF0BA1-B117-414A-ADB2-89A866120D29}" type="slidenum">
              <a:rPr lang="en-US" smtClean="0"/>
              <a:t>5</a:t>
            </a:fld>
            <a:endParaRPr lang="en-US"/>
          </a:p>
        </p:txBody>
      </p:sp>
    </p:spTree>
    <p:extLst>
      <p:ext uri="{BB962C8B-B14F-4D97-AF65-F5344CB8AC3E}">
        <p14:creationId xmlns:p14="http://schemas.microsoft.com/office/powerpoint/2010/main" val="4152155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BF0BA1-B117-414A-ADB2-89A866120D29}" type="slidenum">
              <a:rPr lang="en-US" smtClean="0"/>
              <a:t>6</a:t>
            </a:fld>
            <a:endParaRPr lang="en-US"/>
          </a:p>
        </p:txBody>
      </p:sp>
    </p:spTree>
    <p:extLst>
      <p:ext uri="{BB962C8B-B14F-4D97-AF65-F5344CB8AC3E}">
        <p14:creationId xmlns:p14="http://schemas.microsoft.com/office/powerpoint/2010/main" val="117532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BMJ article. </a:t>
            </a:r>
          </a:p>
          <a:p>
            <a:endParaRPr lang="en-US" dirty="0"/>
          </a:p>
          <a:p>
            <a:r>
              <a:rPr lang="en-US" dirty="0"/>
              <a:t>So back to our question: almost </a:t>
            </a:r>
            <a:r>
              <a:rPr lang="en-US" dirty="0" err="1"/>
              <a:t>certaintly</a:t>
            </a:r>
            <a:r>
              <a:rPr lang="en-US" dirty="0"/>
              <a:t> there are patients who will benefit or not benefit from LTVV and Wake-up-and breath - and if we draw the reference class around the trial inclusion criteria – more will be in the benefit group. BUT, it’s almost </a:t>
            </a:r>
            <a:r>
              <a:rPr lang="en-US" dirty="0" err="1"/>
              <a:t>certaintly</a:t>
            </a:r>
            <a:r>
              <a:rPr lang="en-US" dirty="0"/>
              <a:t> possible to do better – and to the extent that our pathophysiologic models are accurate this </a:t>
            </a:r>
          </a:p>
          <a:p>
            <a:endParaRPr lang="en-US" dirty="0"/>
          </a:p>
          <a:p>
            <a:endParaRPr lang="en-US" dirty="0"/>
          </a:p>
          <a:p>
            <a:endParaRPr lang="en-US" dirty="0"/>
          </a:p>
          <a:p>
            <a:r>
              <a:rPr lang="en-US" dirty="0"/>
              <a:t>Implication of this: we’ll never be able to predict individual patient responses at the level limited by reference group sample size without theories about what physiology drives the response. To get more granular – which we need to do, there’s still a need for the theory. And I think this is the best theory for this aspect. </a:t>
            </a:r>
          </a:p>
        </p:txBody>
      </p:sp>
      <p:sp>
        <p:nvSpPr>
          <p:cNvPr id="4" name="Slide Number Placeholder 3"/>
          <p:cNvSpPr>
            <a:spLocks noGrp="1"/>
          </p:cNvSpPr>
          <p:nvPr>
            <p:ph type="sldNum" sz="quarter" idx="5"/>
          </p:nvPr>
        </p:nvSpPr>
        <p:spPr/>
        <p:txBody>
          <a:bodyPr/>
          <a:lstStyle/>
          <a:p>
            <a:fld id="{8ABF0BA1-B117-414A-ADB2-89A866120D29}" type="slidenum">
              <a:rPr lang="en-US" smtClean="0"/>
              <a:t>7</a:t>
            </a:fld>
            <a:endParaRPr lang="en-US"/>
          </a:p>
        </p:txBody>
      </p:sp>
    </p:spTree>
    <p:extLst>
      <p:ext uri="{BB962C8B-B14F-4D97-AF65-F5344CB8AC3E}">
        <p14:creationId xmlns:p14="http://schemas.microsoft.com/office/powerpoint/2010/main" val="2950939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528F1-BDE9-7A4B-9670-C19A73F873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4ACB9A-2D12-7B4A-99F3-D22619468B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80389D-95AF-CA43-B1BA-FBD44188FB53}"/>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C0EFD792-87EF-2848-A09F-2B6274CF53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659489-3B3F-CF4F-A7EB-93CEEC41E497}"/>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1640113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56C77-42A8-8C44-A83E-C82D6B5602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EFB6B4-72DD-764F-8504-F6F8DB6843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17F1B-8B2F-364D-86E8-CEB11624BDA1}"/>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9BF6631D-AC3D-434F-9310-B740F24657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A13CCC-A74F-E947-849B-923FDCF04111}"/>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1292106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FE7C54-E5DB-3241-9BF2-B245757EE1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3DF5C9-16C7-4B42-B602-0354A86F6C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81840B-E7D8-2C4B-BC62-9C9B4395A55A}"/>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8E5A0C8D-6D38-4D41-AEBF-0C2A3CCDB9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00713E-6807-3047-A588-58BEE7AC9DB2}"/>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388962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E13F9-4BEE-FA4B-B261-3A97DAC61D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3202BA-0F2D-1747-AA05-D527DD2F1D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7AB173-4235-FF41-AA46-8E7037EF3EDE}"/>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FB49472D-0BB2-8B4E-ABBC-5039E50E2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85CD7-CBD7-3843-8363-35D31A1AAC42}"/>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945731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AA01-7E24-5640-BF8A-2C0918CC60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4D9E7C-C9A2-0042-A3C5-07CE0DDC19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854F57-CDFD-E144-B650-22CB4A184860}"/>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E773A2FB-A1F8-274C-96A2-7451C9274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A8872-CD0B-E74E-8076-679D0547C718}"/>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176343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A7E16-7D22-854B-A19B-E5BF908618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5A6BF3-93B8-EF4F-9B84-19F0917E7D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57A4FE-A356-9042-A330-E84EEC9BC0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D98B93-4E02-064D-BC78-324C5D516194}"/>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6" name="Footer Placeholder 5">
            <a:extLst>
              <a:ext uri="{FF2B5EF4-FFF2-40B4-BE49-F238E27FC236}">
                <a16:creationId xmlns:a16="http://schemas.microsoft.com/office/drawing/2014/main" id="{4C3EA704-8E90-894F-9ED2-F6456A2C83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FE2BDE-2A5D-B14D-9875-3411A728F77B}"/>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2159915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AED16-4258-D140-B9EE-543E3DBC4F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493B73-F07B-714A-9F1A-B88F706502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0E79F5-A27F-3D44-A08A-4C922FEFBF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0D09FD-ADC4-8147-92A9-79CFB32549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DC4AC2-E04F-0D41-AA67-E9F8C1C9CA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76ACCD-6F85-3944-AAED-6758757B3C7E}"/>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8" name="Footer Placeholder 7">
            <a:extLst>
              <a:ext uri="{FF2B5EF4-FFF2-40B4-BE49-F238E27FC236}">
                <a16:creationId xmlns:a16="http://schemas.microsoft.com/office/drawing/2014/main" id="{5C488B6F-5E93-954E-8932-0472D9220E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77BF3A-71D5-3D47-9021-E5E062F01566}"/>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200667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888C9-BC59-A44A-92E3-3EB4CEE64A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D79439-479F-1746-9BD8-22A7C61247E1}"/>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4" name="Footer Placeholder 3">
            <a:extLst>
              <a:ext uri="{FF2B5EF4-FFF2-40B4-BE49-F238E27FC236}">
                <a16:creationId xmlns:a16="http://schemas.microsoft.com/office/drawing/2014/main" id="{73493213-1BE0-5A43-A12E-502C895675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8FF872-429C-354E-B509-45881D8A5CBC}"/>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282014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5EBA63-959B-DE45-9EFE-D2A1800B18C8}"/>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3" name="Footer Placeholder 2">
            <a:extLst>
              <a:ext uri="{FF2B5EF4-FFF2-40B4-BE49-F238E27FC236}">
                <a16:creationId xmlns:a16="http://schemas.microsoft.com/office/drawing/2014/main" id="{706A913B-F84E-144C-9E79-11185C51DB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E8B8B8-D076-FD48-8FE6-275C4F62C351}"/>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3337329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AE65F-76DF-E644-87BF-CF7382B8EE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03C95D-458D-F040-892E-D33A0F16A2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845384-EE8F-F047-87E0-775BBD2E0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73085B-3B98-8F41-98A5-2B509DBEEC7B}"/>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6" name="Footer Placeholder 5">
            <a:extLst>
              <a:ext uri="{FF2B5EF4-FFF2-40B4-BE49-F238E27FC236}">
                <a16:creationId xmlns:a16="http://schemas.microsoft.com/office/drawing/2014/main" id="{3D1179E5-7AF7-8E43-8D23-862F6544A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C6F0E-A6E9-234B-A711-1D49A8EF3E79}"/>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286879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5F4B6-5CFA-9649-906E-05A54F177D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87BDDA-851E-794D-866F-4AD89DB3FF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BE06F9-DFF5-F044-9CB8-47CBF310E5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18A12C-F078-634A-8449-2405967E1075}"/>
              </a:ext>
            </a:extLst>
          </p:cNvPr>
          <p:cNvSpPr>
            <a:spLocks noGrp="1"/>
          </p:cNvSpPr>
          <p:nvPr>
            <p:ph type="dt" sz="half" idx="10"/>
          </p:nvPr>
        </p:nvSpPr>
        <p:spPr/>
        <p:txBody>
          <a:bodyPr/>
          <a:lstStyle/>
          <a:p>
            <a:fld id="{6DD087C0-58E4-DA4A-9006-121A3A87144C}" type="datetimeFigureOut">
              <a:rPr lang="en-US" smtClean="0"/>
              <a:t>3/4/22</a:t>
            </a:fld>
            <a:endParaRPr lang="en-US"/>
          </a:p>
        </p:txBody>
      </p:sp>
      <p:sp>
        <p:nvSpPr>
          <p:cNvPr id="6" name="Footer Placeholder 5">
            <a:extLst>
              <a:ext uri="{FF2B5EF4-FFF2-40B4-BE49-F238E27FC236}">
                <a16:creationId xmlns:a16="http://schemas.microsoft.com/office/drawing/2014/main" id="{9AF5DBC9-FD3B-074E-8DA6-D6047E0733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D72FD7-7C83-0B48-B9DA-055899979239}"/>
              </a:ext>
            </a:extLst>
          </p:cNvPr>
          <p:cNvSpPr>
            <a:spLocks noGrp="1"/>
          </p:cNvSpPr>
          <p:nvPr>
            <p:ph type="sldNum" sz="quarter" idx="12"/>
          </p:nvPr>
        </p:nvSpPr>
        <p:spPr/>
        <p:txBody>
          <a:bodyPr/>
          <a:lstStyle/>
          <a:p>
            <a:fld id="{C58DD714-9BE7-D643-B472-AFAD16665471}" type="slidenum">
              <a:rPr lang="en-US" smtClean="0"/>
              <a:t>‹#›</a:t>
            </a:fld>
            <a:endParaRPr lang="en-US"/>
          </a:p>
        </p:txBody>
      </p:sp>
    </p:spTree>
    <p:extLst>
      <p:ext uri="{BB962C8B-B14F-4D97-AF65-F5344CB8AC3E}">
        <p14:creationId xmlns:p14="http://schemas.microsoft.com/office/powerpoint/2010/main" val="245022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5D025A-DB68-2D40-8818-E56D288A56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7A0764-99EC-F84B-BAF9-630D3FC997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81AB6-1496-1F4B-964E-B5C849B762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D087C0-58E4-DA4A-9006-121A3A87144C}" type="datetimeFigureOut">
              <a:rPr lang="en-US" smtClean="0"/>
              <a:t>3/4/22</a:t>
            </a:fld>
            <a:endParaRPr lang="en-US"/>
          </a:p>
        </p:txBody>
      </p:sp>
      <p:sp>
        <p:nvSpPr>
          <p:cNvPr id="5" name="Footer Placeholder 4">
            <a:extLst>
              <a:ext uri="{FF2B5EF4-FFF2-40B4-BE49-F238E27FC236}">
                <a16:creationId xmlns:a16="http://schemas.microsoft.com/office/drawing/2014/main" id="{AC13FF5A-5D31-A749-AE20-BBF94F9FE9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BCDD73-B79F-2948-9FC4-F544CCB61E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8DD714-9BE7-D643-B472-AFAD16665471}" type="slidenum">
              <a:rPr lang="en-US" smtClean="0"/>
              <a:t>‹#›</a:t>
            </a:fld>
            <a:endParaRPr lang="en-US"/>
          </a:p>
        </p:txBody>
      </p:sp>
    </p:spTree>
    <p:extLst>
      <p:ext uri="{BB962C8B-B14F-4D97-AF65-F5344CB8AC3E}">
        <p14:creationId xmlns:p14="http://schemas.microsoft.com/office/powerpoint/2010/main" val="1837376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rc.rcjournal.com/content/62/8/1097.short" TargetMode="External"/><Relationship Id="rId2" Type="http://schemas.openxmlformats.org/officeDocument/2006/relationships/hyperlink" Target="https://link.springer.com/article/10.1007/s00134-020-06306-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tsjournals.org/doi/10.1164/rccm.201311-2056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validtrials.info/sct2016/slid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0D8D9-7B8F-E048-B49E-36C82F3E6EE8}"/>
              </a:ext>
            </a:extLst>
          </p:cNvPr>
          <p:cNvSpPr>
            <a:spLocks noGrp="1"/>
          </p:cNvSpPr>
          <p:nvPr>
            <p:ph type="ctrTitle"/>
          </p:nvPr>
        </p:nvSpPr>
        <p:spPr/>
        <p:txBody>
          <a:bodyPr>
            <a:normAutofit fontScale="90000"/>
          </a:bodyPr>
          <a:lstStyle/>
          <a:p>
            <a:r>
              <a:rPr lang="en-US" dirty="0"/>
              <a:t>How do you decide when prone positioning is not working?</a:t>
            </a:r>
          </a:p>
        </p:txBody>
      </p:sp>
      <p:sp>
        <p:nvSpPr>
          <p:cNvPr id="3" name="Subtitle 2">
            <a:extLst>
              <a:ext uri="{FF2B5EF4-FFF2-40B4-BE49-F238E27FC236}">
                <a16:creationId xmlns:a16="http://schemas.microsoft.com/office/drawing/2014/main" id="{8D16557C-D495-0848-9188-79B77A52556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16462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94032-5D6E-CB43-A52D-01B238C3BD1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36A7C5E-1B59-2A4A-B059-0A81CC3E2E3A}"/>
              </a:ext>
            </a:extLst>
          </p:cNvPr>
          <p:cNvSpPr>
            <a:spLocks noGrp="1"/>
          </p:cNvSpPr>
          <p:nvPr>
            <p:ph idx="1"/>
          </p:nvPr>
        </p:nvSpPr>
        <p:spPr/>
        <p:txBody>
          <a:bodyPr/>
          <a:lstStyle/>
          <a:p>
            <a:r>
              <a:rPr lang="en-US" dirty="0"/>
              <a:t>[ ] </a:t>
            </a:r>
            <a:r>
              <a:rPr lang="en-US" dirty="0">
                <a:hlinkClick r:id="rId2"/>
              </a:rPr>
              <a:t>https://link.springer.com/article/10.1007/s00134-020-06306-w</a:t>
            </a:r>
            <a:r>
              <a:rPr lang="en-US" dirty="0"/>
              <a:t>: Review of this topic by Guerin, Albert, et al.</a:t>
            </a:r>
          </a:p>
          <a:p>
            <a:r>
              <a:rPr lang="en-US" dirty="0">
                <a:hlinkClick r:id="rId3"/>
              </a:rPr>
              <a:t>[ ] http://rc.rcjournal.com/content/62/8/1097.short</a:t>
            </a:r>
            <a:r>
              <a:rPr lang="en-US" dirty="0"/>
              <a:t> review of gas exchange and </a:t>
            </a:r>
            <a:r>
              <a:rPr lang="en-US" dirty="0" err="1"/>
              <a:t>proning</a:t>
            </a:r>
            <a:r>
              <a:rPr lang="en-US" dirty="0"/>
              <a:t>.</a:t>
            </a:r>
          </a:p>
        </p:txBody>
      </p:sp>
    </p:spTree>
    <p:extLst>
      <p:ext uri="{BB962C8B-B14F-4D97-AF65-F5344CB8AC3E}">
        <p14:creationId xmlns:p14="http://schemas.microsoft.com/office/powerpoint/2010/main" val="3987061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11B2A-B93D-B545-9D44-9335D09D7691}"/>
              </a:ext>
            </a:extLst>
          </p:cNvPr>
          <p:cNvSpPr>
            <a:spLocks noGrp="1"/>
          </p:cNvSpPr>
          <p:nvPr>
            <p:ph type="title"/>
          </p:nvPr>
        </p:nvSpPr>
        <p:spPr/>
        <p:txBody>
          <a:bodyPr/>
          <a:lstStyle/>
          <a:p>
            <a:r>
              <a:rPr lang="en-US" dirty="0"/>
              <a:t>Do blood gasses predict response?</a:t>
            </a:r>
          </a:p>
        </p:txBody>
      </p:sp>
      <p:sp>
        <p:nvSpPr>
          <p:cNvPr id="3" name="Content Placeholder 2">
            <a:extLst>
              <a:ext uri="{FF2B5EF4-FFF2-40B4-BE49-F238E27FC236}">
                <a16:creationId xmlns:a16="http://schemas.microsoft.com/office/drawing/2014/main" id="{8F05A5D5-F650-3C40-8AFD-D2DD8B325ACB}"/>
              </a:ext>
            </a:extLst>
          </p:cNvPr>
          <p:cNvSpPr>
            <a:spLocks noGrp="1"/>
          </p:cNvSpPr>
          <p:nvPr>
            <p:ph idx="1"/>
          </p:nvPr>
        </p:nvSpPr>
        <p:spPr>
          <a:xfrm>
            <a:off x="838200" y="1825625"/>
            <a:ext cx="6675783" cy="4351338"/>
          </a:xfrm>
        </p:spPr>
        <p:txBody>
          <a:bodyPr/>
          <a:lstStyle/>
          <a:p>
            <a:r>
              <a:rPr lang="en-US" dirty="0">
                <a:hlinkClick r:id="rId2"/>
              </a:rPr>
              <a:t>https://www.atsjournals.org/doi/10.1164/rccm.201311-2056LE</a:t>
            </a:r>
            <a:endParaRPr lang="en-US" dirty="0"/>
          </a:p>
          <a:p>
            <a:r>
              <a:rPr lang="en-US" dirty="0"/>
              <a:t>Re-analysis of PROSEVA: paired blood gasses</a:t>
            </a:r>
          </a:p>
          <a:p>
            <a:pPr lvl="1"/>
            <a:r>
              <a:rPr lang="en-US" dirty="0"/>
              <a:t>No association between O2 or PaCO2 response</a:t>
            </a:r>
          </a:p>
          <a:p>
            <a:pPr lvl="1"/>
            <a:r>
              <a:rPr lang="en-US" dirty="0"/>
              <a:t>“We conclude that the increase in survival seen in patients with ARDS who receive prone ventilation does not depend on whether the change in position improves gas exchange and infer that it results from the ability of prone positioning to reduce VILI.”</a:t>
            </a:r>
          </a:p>
        </p:txBody>
      </p:sp>
      <p:pic>
        <p:nvPicPr>
          <p:cNvPr id="4" name="Picture 3">
            <a:extLst>
              <a:ext uri="{FF2B5EF4-FFF2-40B4-BE49-F238E27FC236}">
                <a16:creationId xmlns:a16="http://schemas.microsoft.com/office/drawing/2014/main" id="{0DE7DCC9-681A-224C-9672-EE1023787114}"/>
              </a:ext>
            </a:extLst>
          </p:cNvPr>
          <p:cNvPicPr>
            <a:picLocks noChangeAspect="1"/>
          </p:cNvPicPr>
          <p:nvPr/>
        </p:nvPicPr>
        <p:blipFill>
          <a:blip r:embed="rId3"/>
          <a:stretch>
            <a:fillRect/>
          </a:stretch>
        </p:blipFill>
        <p:spPr>
          <a:xfrm>
            <a:off x="7960627" y="2565637"/>
            <a:ext cx="3581165" cy="3369619"/>
          </a:xfrm>
          <a:prstGeom prst="rect">
            <a:avLst/>
          </a:prstGeom>
        </p:spPr>
      </p:pic>
    </p:spTree>
    <p:extLst>
      <p:ext uri="{BB962C8B-B14F-4D97-AF65-F5344CB8AC3E}">
        <p14:creationId xmlns:p14="http://schemas.microsoft.com/office/powerpoint/2010/main" val="3402681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3EC12-A018-3B47-BEF3-1A0417848065}"/>
              </a:ext>
            </a:extLst>
          </p:cNvPr>
          <p:cNvSpPr>
            <a:spLocks noGrp="1"/>
          </p:cNvSpPr>
          <p:nvPr>
            <p:ph type="title"/>
          </p:nvPr>
        </p:nvSpPr>
        <p:spPr/>
        <p:txBody>
          <a:bodyPr/>
          <a:lstStyle/>
          <a:p>
            <a:r>
              <a:rPr lang="en-US" dirty="0" err="1"/>
              <a:t>Deadspace</a:t>
            </a:r>
            <a:r>
              <a:rPr lang="en-US" dirty="0"/>
              <a:t> fraction?</a:t>
            </a:r>
          </a:p>
        </p:txBody>
      </p:sp>
      <p:sp>
        <p:nvSpPr>
          <p:cNvPr id="3" name="Content Placeholder 2">
            <a:extLst>
              <a:ext uri="{FF2B5EF4-FFF2-40B4-BE49-F238E27FC236}">
                <a16:creationId xmlns:a16="http://schemas.microsoft.com/office/drawing/2014/main" id="{69B63AA5-C6A9-894D-A793-D9E7C2A19EEF}"/>
              </a:ext>
            </a:extLst>
          </p:cNvPr>
          <p:cNvSpPr>
            <a:spLocks noGrp="1"/>
          </p:cNvSpPr>
          <p:nvPr>
            <p:ph idx="1"/>
          </p:nvPr>
        </p:nvSpPr>
        <p:spPr/>
        <p:txBody>
          <a:bodyPr>
            <a:normAutofit/>
          </a:bodyPr>
          <a:lstStyle/>
          <a:p>
            <a:r>
              <a:rPr lang="en-US" dirty="0" err="1"/>
              <a:t>Gattinoni</a:t>
            </a:r>
            <a:r>
              <a:rPr lang="en-US" dirty="0"/>
              <a:t> et al. [35] showed that subjects who had evidence of a decreased </a:t>
            </a:r>
            <a:r>
              <a:rPr lang="en-US" dirty="0" err="1"/>
              <a:t>VDphys</a:t>
            </a:r>
            <a:r>
              <a:rPr lang="en-US" dirty="0"/>
              <a:t> in the prone position based on a decrease in PaCO2 had lower mortality (mortality at day 28 was 35.1 % versus 52.2 %, relative risk = 1.48 with confidence intervals 1.07–2.05, p = 0.01)</a:t>
            </a:r>
          </a:p>
          <a:p>
            <a:r>
              <a:rPr lang="en-US" dirty="0" err="1"/>
              <a:t>Gattinoni</a:t>
            </a:r>
            <a:r>
              <a:rPr lang="en-US" dirty="0"/>
              <a:t> L, </a:t>
            </a:r>
            <a:r>
              <a:rPr lang="en-US" dirty="0" err="1"/>
              <a:t>Vagginelli</a:t>
            </a:r>
            <a:r>
              <a:rPr lang="en-US" dirty="0"/>
              <a:t> F, </a:t>
            </a:r>
            <a:r>
              <a:rPr lang="en-US" dirty="0" err="1"/>
              <a:t>Carlesso</a:t>
            </a:r>
            <a:r>
              <a:rPr lang="en-US" dirty="0"/>
              <a:t> E, </a:t>
            </a:r>
            <a:r>
              <a:rPr lang="en-US" dirty="0" err="1"/>
              <a:t>Taccone</a:t>
            </a:r>
            <a:r>
              <a:rPr lang="en-US" dirty="0"/>
              <a:t> P, Conte V, </a:t>
            </a:r>
            <a:r>
              <a:rPr lang="en-US" dirty="0" err="1"/>
              <a:t>Chiumello</a:t>
            </a:r>
            <a:r>
              <a:rPr lang="en-US" dirty="0"/>
              <a:t> D, et al. Decrease in PaCO2 with prone position is predictive of improved outcome in acute respiratory distress syndrome. Crit Care Med. 2003;31(12):2727–33.</a:t>
            </a:r>
          </a:p>
          <a:p>
            <a:pPr marL="0" indent="0">
              <a:buNone/>
            </a:pPr>
            <a:endParaRPr lang="en-US" dirty="0"/>
          </a:p>
        </p:txBody>
      </p:sp>
    </p:spTree>
    <p:extLst>
      <p:ext uri="{BB962C8B-B14F-4D97-AF65-F5344CB8AC3E}">
        <p14:creationId xmlns:p14="http://schemas.microsoft.com/office/powerpoint/2010/main" val="205141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71946-492D-DA49-A58E-D5C1545F5C5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494780B-D091-A049-93F6-0C626056FB13}"/>
              </a:ext>
            </a:extLst>
          </p:cNvPr>
          <p:cNvSpPr>
            <a:spLocks noGrp="1"/>
          </p:cNvSpPr>
          <p:nvPr>
            <p:ph idx="1"/>
          </p:nvPr>
        </p:nvSpPr>
        <p:spPr/>
        <p:txBody>
          <a:bodyPr/>
          <a:lstStyle/>
          <a:p>
            <a:r>
              <a:rPr lang="en-US" dirty="0"/>
              <a:t>Perhaps driving pressure change is better? MARS study</a:t>
            </a:r>
          </a:p>
          <a:p>
            <a:r>
              <a:rPr lang="en-US" dirty="0"/>
              <a:t>https://</a:t>
            </a:r>
            <a:r>
              <a:rPr lang="en-US" dirty="0" err="1"/>
              <a:t>erj.ersjournals.com</a:t>
            </a:r>
            <a:r>
              <a:rPr lang="en-US" dirty="0"/>
              <a:t>/content/52/suppl_62/PA327.abstract</a:t>
            </a:r>
          </a:p>
        </p:txBody>
      </p:sp>
    </p:spTree>
    <p:extLst>
      <p:ext uri="{BB962C8B-B14F-4D97-AF65-F5344CB8AC3E}">
        <p14:creationId xmlns:p14="http://schemas.microsoft.com/office/powerpoint/2010/main" val="3612552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4A954-2498-EF4D-8B3F-8198EC13F6DE}"/>
              </a:ext>
            </a:extLst>
          </p:cNvPr>
          <p:cNvSpPr>
            <a:spLocks noGrp="1"/>
          </p:cNvSpPr>
          <p:nvPr>
            <p:ph type="title"/>
          </p:nvPr>
        </p:nvSpPr>
        <p:spPr/>
        <p:txBody>
          <a:bodyPr/>
          <a:lstStyle/>
          <a:p>
            <a:r>
              <a:rPr lang="en-US" dirty="0"/>
              <a:t>Who cares? Just do what the trials did</a:t>
            </a:r>
          </a:p>
        </p:txBody>
      </p:sp>
      <p:pic>
        <p:nvPicPr>
          <p:cNvPr id="4" name="Picture 3">
            <a:extLst>
              <a:ext uri="{FF2B5EF4-FFF2-40B4-BE49-F238E27FC236}">
                <a16:creationId xmlns:a16="http://schemas.microsoft.com/office/drawing/2014/main" id="{EF0BEF3F-442D-C048-9E04-53C14CDB4BEC}"/>
              </a:ext>
            </a:extLst>
          </p:cNvPr>
          <p:cNvPicPr>
            <a:picLocks noChangeAspect="1"/>
          </p:cNvPicPr>
          <p:nvPr/>
        </p:nvPicPr>
        <p:blipFill>
          <a:blip r:embed="rId3"/>
          <a:stretch>
            <a:fillRect/>
          </a:stretch>
        </p:blipFill>
        <p:spPr>
          <a:xfrm>
            <a:off x="3534814" y="4216400"/>
            <a:ext cx="8674100" cy="2641600"/>
          </a:xfrm>
          <a:prstGeom prst="rect">
            <a:avLst/>
          </a:prstGeom>
        </p:spPr>
      </p:pic>
      <p:pic>
        <p:nvPicPr>
          <p:cNvPr id="5" name="Picture 4">
            <a:extLst>
              <a:ext uri="{FF2B5EF4-FFF2-40B4-BE49-F238E27FC236}">
                <a16:creationId xmlns:a16="http://schemas.microsoft.com/office/drawing/2014/main" id="{219A69E2-89FA-E14E-A2A3-CDB9D0C3FDE2}"/>
              </a:ext>
            </a:extLst>
          </p:cNvPr>
          <p:cNvPicPr>
            <a:picLocks noChangeAspect="1"/>
          </p:cNvPicPr>
          <p:nvPr/>
        </p:nvPicPr>
        <p:blipFill rotWithShape="1">
          <a:blip r:embed="rId4"/>
          <a:srcRect t="4053"/>
          <a:stretch/>
        </p:blipFill>
        <p:spPr>
          <a:xfrm>
            <a:off x="158750" y="1380335"/>
            <a:ext cx="6752128" cy="2950369"/>
          </a:xfrm>
          <a:prstGeom prst="rect">
            <a:avLst/>
          </a:prstGeom>
        </p:spPr>
      </p:pic>
      <p:sp>
        <p:nvSpPr>
          <p:cNvPr id="7" name="TextBox 6">
            <a:extLst>
              <a:ext uri="{FF2B5EF4-FFF2-40B4-BE49-F238E27FC236}">
                <a16:creationId xmlns:a16="http://schemas.microsoft.com/office/drawing/2014/main" id="{31558750-9778-0E44-9CEF-45CB157BF5C6}"/>
              </a:ext>
            </a:extLst>
          </p:cNvPr>
          <p:cNvSpPr txBox="1"/>
          <p:nvPr/>
        </p:nvSpPr>
        <p:spPr>
          <a:xfrm>
            <a:off x="7515225" y="2299255"/>
            <a:ext cx="4275534" cy="369332"/>
          </a:xfrm>
          <a:prstGeom prst="rect">
            <a:avLst/>
          </a:prstGeom>
          <a:noFill/>
        </p:spPr>
        <p:txBody>
          <a:bodyPr wrap="square">
            <a:spAutoFit/>
          </a:bodyPr>
          <a:lstStyle/>
          <a:p>
            <a:pPr lvl="1"/>
            <a:r>
              <a:rPr lang="en-US" dirty="0"/>
              <a:t>Sometimes conflicting goals</a:t>
            </a:r>
          </a:p>
        </p:txBody>
      </p:sp>
    </p:spTree>
    <p:extLst>
      <p:ext uri="{BB962C8B-B14F-4D97-AF65-F5344CB8AC3E}">
        <p14:creationId xmlns:p14="http://schemas.microsoft.com/office/powerpoint/2010/main" val="3492775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41457-4095-CD4C-AB50-59E7E4221C26}"/>
              </a:ext>
            </a:extLst>
          </p:cNvPr>
          <p:cNvSpPr>
            <a:spLocks noGrp="1"/>
          </p:cNvSpPr>
          <p:nvPr>
            <p:ph type="title"/>
          </p:nvPr>
        </p:nvSpPr>
        <p:spPr/>
        <p:txBody>
          <a:bodyPr/>
          <a:lstStyle/>
          <a:p>
            <a:r>
              <a:rPr lang="en-US" dirty="0"/>
              <a:t>RCT’s </a:t>
            </a:r>
            <a:r>
              <a:rPr lang="en-US" b="1" dirty="0"/>
              <a:t>test hypotheses </a:t>
            </a:r>
            <a:r>
              <a:rPr lang="en-US" dirty="0"/>
              <a:t>about mean treatment effects</a:t>
            </a:r>
          </a:p>
        </p:txBody>
      </p:sp>
      <p:sp>
        <p:nvSpPr>
          <p:cNvPr id="3" name="Content Placeholder 2">
            <a:extLst>
              <a:ext uri="{FF2B5EF4-FFF2-40B4-BE49-F238E27FC236}">
                <a16:creationId xmlns:a16="http://schemas.microsoft.com/office/drawing/2014/main" id="{69131DBE-3D3C-4143-B6B6-F7884B13B65D}"/>
              </a:ext>
            </a:extLst>
          </p:cNvPr>
          <p:cNvSpPr>
            <a:spLocks noGrp="1"/>
          </p:cNvSpPr>
          <p:nvPr>
            <p:ph idx="1"/>
          </p:nvPr>
        </p:nvSpPr>
        <p:spPr/>
        <p:txBody>
          <a:bodyPr/>
          <a:lstStyle/>
          <a:p>
            <a:r>
              <a:rPr lang="en-US" dirty="0">
                <a:hlinkClick r:id="rId3"/>
              </a:rPr>
              <a:t>http://validtrials.info/sct2016/slides/</a:t>
            </a:r>
            <a:endParaRPr lang="en-US" dirty="0"/>
          </a:p>
          <a:p>
            <a:r>
              <a:rPr lang="en-US" dirty="0"/>
              <a:t>Charlie Casper PhD</a:t>
            </a:r>
          </a:p>
          <a:p>
            <a:endParaRPr lang="en-US" dirty="0"/>
          </a:p>
          <a:p>
            <a:r>
              <a:rPr lang="en-US" dirty="0"/>
              <a:t>Not to estimate effect sizes</a:t>
            </a:r>
          </a:p>
          <a:p>
            <a:endParaRPr lang="en-US" dirty="0"/>
          </a:p>
          <a:p>
            <a:r>
              <a:rPr lang="en-US" dirty="0"/>
              <a:t>FDA cares about hypotheses. </a:t>
            </a:r>
          </a:p>
          <a:p>
            <a:r>
              <a:rPr lang="en-US" dirty="0"/>
              <a:t>We care about individual patient</a:t>
            </a:r>
          </a:p>
          <a:p>
            <a:pPr marL="0" indent="0">
              <a:buNone/>
            </a:pPr>
            <a:r>
              <a:rPr lang="en-US" dirty="0"/>
              <a:t>Treatment responses</a:t>
            </a:r>
          </a:p>
          <a:p>
            <a:endParaRPr lang="en-US" dirty="0"/>
          </a:p>
          <a:p>
            <a:endParaRPr lang="en-US" dirty="0"/>
          </a:p>
        </p:txBody>
      </p:sp>
      <p:pic>
        <p:nvPicPr>
          <p:cNvPr id="4" name="Picture 3">
            <a:extLst>
              <a:ext uri="{FF2B5EF4-FFF2-40B4-BE49-F238E27FC236}">
                <a16:creationId xmlns:a16="http://schemas.microsoft.com/office/drawing/2014/main" id="{A2E9CE50-63F4-DD44-B7F7-C0C64AE0FFC2}"/>
              </a:ext>
            </a:extLst>
          </p:cNvPr>
          <p:cNvPicPr>
            <a:picLocks noChangeAspect="1"/>
          </p:cNvPicPr>
          <p:nvPr/>
        </p:nvPicPr>
        <p:blipFill>
          <a:blip r:embed="rId4"/>
          <a:stretch>
            <a:fillRect/>
          </a:stretch>
        </p:blipFill>
        <p:spPr>
          <a:xfrm>
            <a:off x="6489155" y="2360192"/>
            <a:ext cx="5364708" cy="3951708"/>
          </a:xfrm>
          <a:prstGeom prst="rect">
            <a:avLst/>
          </a:prstGeom>
        </p:spPr>
      </p:pic>
    </p:spTree>
    <p:extLst>
      <p:ext uri="{BB962C8B-B14F-4D97-AF65-F5344CB8AC3E}">
        <p14:creationId xmlns:p14="http://schemas.microsoft.com/office/powerpoint/2010/main" val="378440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A514-36B6-084D-ADDE-8C49A5DCAD22}"/>
              </a:ext>
            </a:extLst>
          </p:cNvPr>
          <p:cNvSpPr>
            <a:spLocks noGrp="1"/>
          </p:cNvSpPr>
          <p:nvPr>
            <p:ph type="title"/>
          </p:nvPr>
        </p:nvSpPr>
        <p:spPr/>
        <p:txBody>
          <a:bodyPr/>
          <a:lstStyle/>
          <a:p>
            <a:r>
              <a:rPr lang="en-US" dirty="0"/>
              <a:t>Yet, that’s not how we use trials</a:t>
            </a:r>
          </a:p>
        </p:txBody>
      </p:sp>
      <p:sp>
        <p:nvSpPr>
          <p:cNvPr id="3" name="Content Placeholder 2">
            <a:extLst>
              <a:ext uri="{FF2B5EF4-FFF2-40B4-BE49-F238E27FC236}">
                <a16:creationId xmlns:a16="http://schemas.microsoft.com/office/drawing/2014/main" id="{7E898677-1309-E441-A0AA-B96954DD938A}"/>
              </a:ext>
            </a:extLst>
          </p:cNvPr>
          <p:cNvSpPr>
            <a:spLocks noGrp="1"/>
          </p:cNvSpPr>
          <p:nvPr>
            <p:ph idx="1"/>
          </p:nvPr>
        </p:nvSpPr>
        <p:spPr>
          <a:xfrm>
            <a:off x="838200" y="1839912"/>
            <a:ext cx="8234363" cy="4351338"/>
          </a:xfrm>
        </p:spPr>
        <p:txBody>
          <a:bodyPr>
            <a:normAutofit fontScale="62500" lnSpcReduction="20000"/>
          </a:bodyPr>
          <a:lstStyle/>
          <a:p>
            <a:r>
              <a:rPr lang="en-US" dirty="0"/>
              <a:t>Average Treatment Effect →</a:t>
            </a:r>
            <a:r>
              <a:rPr lang="en-US" b="1" dirty="0"/>
              <a:t> Individual </a:t>
            </a:r>
            <a:r>
              <a:rPr lang="en-US" dirty="0"/>
              <a:t>Prediction about treatment response. How?</a:t>
            </a:r>
          </a:p>
          <a:p>
            <a:r>
              <a:rPr lang="en-US" dirty="0"/>
              <a:t>Venn: “It is obvious that every individual thing or event has an indefinite number of properties or attributes observable in it, and might therefore be considered as belonging to an indefinite number of different classes of things…”</a:t>
            </a:r>
          </a:p>
          <a:p>
            <a:pPr lvl="1"/>
            <a:r>
              <a:rPr lang="en-US" dirty="0"/>
              <a:t>How do we draw the line defining diseases? Infinite number of possibilities</a:t>
            </a:r>
          </a:p>
          <a:p>
            <a:pPr lvl="1"/>
            <a:r>
              <a:rPr lang="en-US" b="1" dirty="0"/>
              <a:t>How do we determine which patients are “like” the ones that benefited from ARMA and Wake Up &amp; Breathe</a:t>
            </a:r>
            <a:endParaRPr lang="en-US" dirty="0"/>
          </a:p>
          <a:p>
            <a:r>
              <a:rPr lang="en-US" dirty="0"/>
              <a:t>Reference class problem: who is likely to benefit from the intervention of the trial?</a:t>
            </a:r>
          </a:p>
          <a:p>
            <a:pPr lvl="1"/>
            <a:r>
              <a:rPr lang="en-US" dirty="0"/>
              <a:t>The more precise the reference class, the lower the power for inference</a:t>
            </a:r>
          </a:p>
          <a:p>
            <a:pPr lvl="1"/>
            <a:r>
              <a:rPr lang="en-US" dirty="0"/>
              <a:t>Requires a theory to explain treatment responses to ’generalize’</a:t>
            </a:r>
          </a:p>
          <a:p>
            <a:r>
              <a:rPr lang="en-US" dirty="0"/>
              <a:t>Evidence-based medicine: Inclusion criteria = Defines reference class</a:t>
            </a:r>
          </a:p>
          <a:p>
            <a:pPr lvl="1"/>
            <a:r>
              <a:rPr lang="en-US" dirty="0"/>
              <a:t>Anyone who could be included in will, on average, be expected to benefit</a:t>
            </a:r>
          </a:p>
          <a:p>
            <a:pPr lvl="1"/>
            <a:r>
              <a:rPr lang="en-US" dirty="0"/>
              <a:t>“Model Free” assumption, but clearly not optimal. Inclusion criteria are (often) not based on pathophysiology (ARDS…), </a:t>
            </a:r>
          </a:p>
          <a:p>
            <a:r>
              <a:rPr lang="en-US" dirty="0"/>
              <a:t>yet a fundamental assumption of modern medicine is that pathophysiology that can be understand can be manipulated to our benefit. </a:t>
            </a:r>
          </a:p>
          <a:p>
            <a:pPr lvl="1"/>
            <a:r>
              <a:rPr lang="en-US" dirty="0"/>
              <a:t>we make hypotheses and inferences about what we think leads to the response based on physiology. Are these correct, and does decision-making based on this thinking improve outcomes? Hope so, but it’s almost always not demonstrable. </a:t>
            </a:r>
          </a:p>
        </p:txBody>
      </p:sp>
      <p:pic>
        <p:nvPicPr>
          <p:cNvPr id="4" name="Picture 3">
            <a:extLst>
              <a:ext uri="{FF2B5EF4-FFF2-40B4-BE49-F238E27FC236}">
                <a16:creationId xmlns:a16="http://schemas.microsoft.com/office/drawing/2014/main" id="{8F033DEB-BAF5-7445-B9EF-77DE1236E874}"/>
              </a:ext>
            </a:extLst>
          </p:cNvPr>
          <p:cNvPicPr>
            <a:picLocks noChangeAspect="1"/>
          </p:cNvPicPr>
          <p:nvPr/>
        </p:nvPicPr>
        <p:blipFill>
          <a:blip r:embed="rId3"/>
          <a:stretch>
            <a:fillRect/>
          </a:stretch>
        </p:blipFill>
        <p:spPr>
          <a:xfrm>
            <a:off x="9328151" y="365125"/>
            <a:ext cx="2611437" cy="3407109"/>
          </a:xfrm>
          <a:prstGeom prst="rect">
            <a:avLst/>
          </a:prstGeom>
        </p:spPr>
      </p:pic>
      <p:pic>
        <p:nvPicPr>
          <p:cNvPr id="5" name="Picture 4">
            <a:extLst>
              <a:ext uri="{FF2B5EF4-FFF2-40B4-BE49-F238E27FC236}">
                <a16:creationId xmlns:a16="http://schemas.microsoft.com/office/drawing/2014/main" id="{C375F804-9125-544F-B8FE-BA8D20869915}"/>
              </a:ext>
            </a:extLst>
          </p:cNvPr>
          <p:cNvPicPr>
            <a:picLocks noChangeAspect="1"/>
          </p:cNvPicPr>
          <p:nvPr/>
        </p:nvPicPr>
        <p:blipFill>
          <a:blip r:embed="rId4"/>
          <a:stretch>
            <a:fillRect/>
          </a:stretch>
        </p:blipFill>
        <p:spPr>
          <a:xfrm>
            <a:off x="8629649" y="5398916"/>
            <a:ext cx="3419475" cy="1275493"/>
          </a:xfrm>
          <a:prstGeom prst="rect">
            <a:avLst/>
          </a:prstGeom>
        </p:spPr>
      </p:pic>
    </p:spTree>
    <p:extLst>
      <p:ext uri="{BB962C8B-B14F-4D97-AF65-F5344CB8AC3E}">
        <p14:creationId xmlns:p14="http://schemas.microsoft.com/office/powerpoint/2010/main" val="3075835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83580-6AA4-E94E-B743-2EC44AE946CF}"/>
              </a:ext>
            </a:extLst>
          </p:cNvPr>
          <p:cNvSpPr>
            <a:spLocks noGrp="1"/>
          </p:cNvSpPr>
          <p:nvPr>
            <p:ph type="title"/>
          </p:nvPr>
        </p:nvSpPr>
        <p:spPr/>
        <p:txBody>
          <a:bodyPr/>
          <a:lstStyle/>
          <a:p>
            <a:r>
              <a:rPr lang="en-US" dirty="0"/>
              <a:t>https://</a:t>
            </a:r>
            <a:r>
              <a:rPr lang="en-US" dirty="0" err="1"/>
              <a:t>www.slideshare.net</a:t>
            </a:r>
            <a:r>
              <a:rPr lang="en-US" dirty="0"/>
              <a:t>/StephenSenn1/real-world-modified</a:t>
            </a:r>
          </a:p>
        </p:txBody>
      </p:sp>
      <p:pic>
        <p:nvPicPr>
          <p:cNvPr id="5" name="Content Placeholder 4" descr="Graphical user interface, text, application&#10;&#10;Description automatically generated">
            <a:extLst>
              <a:ext uri="{FF2B5EF4-FFF2-40B4-BE49-F238E27FC236}">
                <a16:creationId xmlns:a16="http://schemas.microsoft.com/office/drawing/2014/main" id="{B8306021-A3D5-AE48-B45E-EA790765E252}"/>
              </a:ext>
            </a:extLst>
          </p:cNvPr>
          <p:cNvPicPr>
            <a:picLocks noGrp="1" noChangeAspect="1"/>
          </p:cNvPicPr>
          <p:nvPr>
            <p:ph idx="1"/>
          </p:nvPr>
        </p:nvPicPr>
        <p:blipFill>
          <a:blip r:embed="rId2"/>
          <a:stretch>
            <a:fillRect/>
          </a:stretch>
        </p:blipFill>
        <p:spPr>
          <a:xfrm>
            <a:off x="6272368" y="1604790"/>
            <a:ext cx="5081432" cy="3648419"/>
          </a:xfrm>
        </p:spPr>
      </p:pic>
      <p:pic>
        <p:nvPicPr>
          <p:cNvPr id="7" name="Picture 6" descr="Graphical user interface, text, application&#10;&#10;Description automatically generated">
            <a:extLst>
              <a:ext uri="{FF2B5EF4-FFF2-40B4-BE49-F238E27FC236}">
                <a16:creationId xmlns:a16="http://schemas.microsoft.com/office/drawing/2014/main" id="{963FA1DC-2439-9945-9FE1-7DE62EA0C954}"/>
              </a:ext>
            </a:extLst>
          </p:cNvPr>
          <p:cNvPicPr>
            <a:picLocks noChangeAspect="1"/>
          </p:cNvPicPr>
          <p:nvPr/>
        </p:nvPicPr>
        <p:blipFill>
          <a:blip r:embed="rId3"/>
          <a:stretch>
            <a:fillRect/>
          </a:stretch>
        </p:blipFill>
        <p:spPr>
          <a:xfrm>
            <a:off x="391950" y="1825626"/>
            <a:ext cx="5312305" cy="3648418"/>
          </a:xfrm>
          <a:prstGeom prst="rect">
            <a:avLst/>
          </a:prstGeom>
        </p:spPr>
      </p:pic>
    </p:spTree>
    <p:extLst>
      <p:ext uri="{BB962C8B-B14F-4D97-AF65-F5344CB8AC3E}">
        <p14:creationId xmlns:p14="http://schemas.microsoft.com/office/powerpoint/2010/main" val="379477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F15F1-56DB-184D-AC65-A77B3CF63C24}"/>
              </a:ext>
            </a:extLst>
          </p:cNvPr>
          <p:cNvSpPr>
            <a:spLocks noGrp="1"/>
          </p:cNvSpPr>
          <p:nvPr>
            <p:ph type="title"/>
          </p:nvPr>
        </p:nvSpPr>
        <p:spPr/>
        <p:txBody>
          <a:bodyPr/>
          <a:lstStyle/>
          <a:p>
            <a:r>
              <a:rPr lang="en-US" dirty="0"/>
              <a:t>So what theory do we have? </a:t>
            </a:r>
          </a:p>
        </p:txBody>
      </p:sp>
      <p:sp>
        <p:nvSpPr>
          <p:cNvPr id="3" name="Content Placeholder 2">
            <a:extLst>
              <a:ext uri="{FF2B5EF4-FFF2-40B4-BE49-F238E27FC236}">
                <a16:creationId xmlns:a16="http://schemas.microsoft.com/office/drawing/2014/main" id="{647B28D0-AE91-F448-BE4B-D6197342451C}"/>
              </a:ext>
            </a:extLst>
          </p:cNvPr>
          <p:cNvSpPr>
            <a:spLocks noGrp="1"/>
          </p:cNvSpPr>
          <p:nvPr>
            <p:ph idx="1"/>
          </p:nvPr>
        </p:nvSpPr>
        <p:spPr>
          <a:xfrm>
            <a:off x="838200" y="1825625"/>
            <a:ext cx="5652052" cy="4351338"/>
          </a:xfrm>
        </p:spPr>
        <p:txBody>
          <a:bodyPr/>
          <a:lstStyle/>
          <a:p>
            <a:r>
              <a:rPr lang="en-US" dirty="0"/>
              <a:t>Oxygen parameters continue to not exert much influence</a:t>
            </a:r>
          </a:p>
          <a:p>
            <a:r>
              <a:rPr lang="en-US" dirty="0"/>
              <a:t>Driving pressure seems to be related in non-</a:t>
            </a:r>
            <a:r>
              <a:rPr lang="en-US" dirty="0" err="1"/>
              <a:t>proning</a:t>
            </a:r>
            <a:r>
              <a:rPr lang="en-US" dirty="0"/>
              <a:t> ARDS adjustments: DOI: 10.1513/AnnalsATS.202007-862OC</a:t>
            </a:r>
          </a:p>
          <a:p>
            <a:endParaRPr lang="en-US" dirty="0"/>
          </a:p>
        </p:txBody>
      </p:sp>
      <p:pic>
        <p:nvPicPr>
          <p:cNvPr id="4" name="Picture 3">
            <a:extLst>
              <a:ext uri="{FF2B5EF4-FFF2-40B4-BE49-F238E27FC236}">
                <a16:creationId xmlns:a16="http://schemas.microsoft.com/office/drawing/2014/main" id="{73C9BD6E-031B-7D49-9223-B51B4ADE35CF}"/>
              </a:ext>
            </a:extLst>
          </p:cNvPr>
          <p:cNvPicPr>
            <a:picLocks noChangeAspect="1"/>
          </p:cNvPicPr>
          <p:nvPr/>
        </p:nvPicPr>
        <p:blipFill>
          <a:blip r:embed="rId2"/>
          <a:stretch>
            <a:fillRect/>
          </a:stretch>
        </p:blipFill>
        <p:spPr>
          <a:xfrm>
            <a:off x="7813372" y="1027906"/>
            <a:ext cx="4041925" cy="5464969"/>
          </a:xfrm>
          <a:prstGeom prst="rect">
            <a:avLst/>
          </a:prstGeom>
        </p:spPr>
      </p:pic>
    </p:spTree>
    <p:extLst>
      <p:ext uri="{BB962C8B-B14F-4D97-AF65-F5344CB8AC3E}">
        <p14:creationId xmlns:p14="http://schemas.microsoft.com/office/powerpoint/2010/main" val="2732637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1199</Words>
  <Application>Microsoft Macintosh PowerPoint</Application>
  <PresentationFormat>Widescreen</PresentationFormat>
  <Paragraphs>62</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How do you decide when prone positioning is not working?</vt:lpstr>
      <vt:lpstr>Do blood gasses predict response?</vt:lpstr>
      <vt:lpstr>Deadspace fraction?</vt:lpstr>
      <vt:lpstr>PowerPoint Presentation</vt:lpstr>
      <vt:lpstr>Who cares? Just do what the trials did</vt:lpstr>
      <vt:lpstr>RCT’s test hypotheses about mean treatment effects</vt:lpstr>
      <vt:lpstr>Yet, that’s not how we use trials</vt:lpstr>
      <vt:lpstr>https://www.slideshare.net/StephenSenn1/real-world-modified</vt:lpstr>
      <vt:lpstr>So what theory do we have?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you decide when prone positioning is not working?</dc:title>
  <dc:creator>BRIAN LOCKE</dc:creator>
  <cp:lastModifiedBy>BRIAN LOCKE</cp:lastModifiedBy>
  <cp:revision>3</cp:revision>
  <dcterms:created xsi:type="dcterms:W3CDTF">2022-02-18T22:58:18Z</dcterms:created>
  <dcterms:modified xsi:type="dcterms:W3CDTF">2022-03-05T01:38:33Z</dcterms:modified>
</cp:coreProperties>
</file>